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2" r:id="rId6"/>
    <p:sldId id="257" r:id="rId7"/>
    <p:sldId id="261" r:id="rId8"/>
    <p:sldId id="266" r:id="rId9"/>
    <p:sldId id="267" r:id="rId10"/>
    <p:sldId id="269" r:id="rId11"/>
    <p:sldId id="264" r:id="rId12"/>
    <p:sldId id="263" r:id="rId13"/>
    <p:sldId id="265" r:id="rId14"/>
    <p:sldId id="270" r:id="rId15"/>
    <p:sldId id="271" r:id="rId1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58" autoAdjust="0"/>
    <p:restoredTop sz="95161" autoAdjust="0"/>
  </p:normalViewPr>
  <p:slideViewPr>
    <p:cSldViewPr snapToGrid="0" showGuides="1">
      <p:cViewPr varScale="1">
        <p:scale>
          <a:sx n="102" d="100"/>
          <a:sy n="102" d="100"/>
        </p:scale>
        <p:origin x="77" y="22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6/17/2026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pics.anl.gov/base/R7-0/6-docs/filters.html" TargetMode="External"/><Relationship Id="rId2" Type="http://schemas.openxmlformats.org/officeDocument/2006/relationships/hyperlink" Target="https://epics.anl.gov/base/R7-0/8-docs/link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EPICS Database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2315817"/>
            <a:ext cx="5440514" cy="2725739"/>
          </a:xfrm>
        </p:spPr>
        <p:txBody>
          <a:bodyPr/>
          <a:lstStyle/>
          <a:p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 dirty="0"/>
              <a:t>Many slides from Andrew Johnson, APS/ANL</a:t>
            </a:r>
          </a:p>
          <a:p>
            <a:endParaRPr lang="en-US" dirty="0"/>
          </a:p>
          <a:p>
            <a:r>
              <a:rPr lang="en-US"/>
              <a:t>July </a:t>
            </a:r>
            <a:r>
              <a:rPr lang="en-US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8E3B9-5E7D-F34C-891B-C36E0B096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Notation for Subscription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C9266-9C32-264E-BBAC-8B19FDA9C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11170"/>
            <a:ext cx="11430000" cy="4590343"/>
          </a:xfrm>
        </p:spPr>
        <p:txBody>
          <a:bodyPr/>
          <a:lstStyle/>
          <a:p>
            <a:r>
              <a:rPr lang="en-US" dirty="0"/>
              <a:t>In one window, run</a:t>
            </a:r>
          </a:p>
          <a:p>
            <a:pPr marL="398463" lvl="1" indent="0">
              <a:buNone/>
            </a:pPr>
            <a:r>
              <a:rPr lang="en-US" sz="2000" dirty="0">
                <a:latin typeface="Courier" pitchFamily="2" charset="0"/>
              </a:rPr>
              <a:t>cd /</a:t>
            </a:r>
            <a:r>
              <a:rPr lang="en-US" sz="2000" dirty="0" err="1">
                <a:latin typeface="Courier" pitchFamily="2" charset="0"/>
              </a:rPr>
              <a:t>ics</a:t>
            </a:r>
            <a:r>
              <a:rPr lang="en-US" sz="2000" dirty="0">
                <a:latin typeface="Courier" pitchFamily="2" charset="0"/>
              </a:rPr>
              <a:t>/examples/01_first_steps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﻿</a:t>
            </a:r>
            <a:r>
              <a:rPr lang="en-US" sz="2000" dirty="0" err="1">
                <a:latin typeface="Courier" pitchFamily="2" charset="0"/>
              </a:rPr>
              <a:t>softIoc</a:t>
            </a:r>
            <a:r>
              <a:rPr lang="en-US" sz="2000" dirty="0">
                <a:latin typeface="Courier" pitchFamily="2" charset="0"/>
              </a:rPr>
              <a:t> -m S=demo -d </a:t>
            </a:r>
            <a:r>
              <a:rPr lang="en-US" sz="2000" dirty="0" err="1">
                <a:latin typeface="Courier" pitchFamily="2" charset="0"/>
              </a:rPr>
              <a:t>first.db</a:t>
            </a:r>
            <a:br>
              <a:rPr lang="en-US" sz="2000" dirty="0">
                <a:latin typeface="Courier" pitchFamily="2" charset="0"/>
              </a:rPr>
            </a:br>
            <a:endParaRPr lang="en-US" sz="2000" dirty="0">
              <a:latin typeface="Courier" pitchFamily="2" charset="0"/>
            </a:endParaRPr>
          </a:p>
          <a:p>
            <a:r>
              <a:rPr lang="en-US" dirty="0"/>
              <a:t>In other window, compare the following</a:t>
            </a:r>
            <a:br>
              <a:rPr lang="en-US" sz="2000" dirty="0">
                <a:latin typeface="Courier" pitchFamily="2" charset="0"/>
              </a:rPr>
            </a:b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 err="1">
                <a:latin typeface="Courier" pitchFamily="2" charset="0"/>
              </a:rPr>
              <a:t>camonitor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 err="1">
                <a:latin typeface="Courier" pitchFamily="2" charset="0"/>
              </a:rPr>
              <a:t>demo:limit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 err="1">
                <a:latin typeface="Courier" pitchFamily="2" charset="0"/>
              </a:rPr>
              <a:t>camonitor</a:t>
            </a:r>
            <a:r>
              <a:rPr lang="en-US" sz="2000" dirty="0">
                <a:latin typeface="Courier" pitchFamily="2" charset="0"/>
              </a:rPr>
              <a:t> '</a:t>
            </a:r>
            <a:r>
              <a:rPr lang="en-US" sz="2000" dirty="0" err="1">
                <a:latin typeface="Courier" pitchFamily="2" charset="0"/>
              </a:rPr>
              <a:t>demo:limit</a:t>
            </a:r>
            <a:r>
              <a:rPr lang="en-US" sz="2000" dirty="0">
                <a:latin typeface="Courier" pitchFamily="2" charset="0"/>
              </a:rPr>
              <a:t>.{</a:t>
            </a:r>
            <a:r>
              <a:rPr lang="en-US" sz="2000" dirty="0" err="1">
                <a:latin typeface="Courier" pitchFamily="2" charset="0"/>
              </a:rPr>
              <a:t>ts</a:t>
            </a:r>
            <a:r>
              <a:rPr lang="en-US" sz="2000" dirty="0">
                <a:latin typeface="Courier" pitchFamily="2" charset="0"/>
              </a:rPr>
              <a:t>:{}}'    	</a:t>
            </a:r>
            <a:r>
              <a:rPr lang="en-US" sz="2000" i="1" dirty="0">
                <a:latin typeface="+mn-lt"/>
              </a:rPr>
              <a:t>(run several times…)</a:t>
            </a:r>
            <a:br>
              <a:rPr lang="en-US" sz="2000" dirty="0">
                <a:latin typeface="Courier" pitchFamily="2" charset="0"/>
              </a:rPr>
            </a:br>
            <a:endParaRPr lang="en-US" sz="2000" dirty="0">
              <a:latin typeface="Courier" pitchFamily="2" charset="0"/>
            </a:endParaRPr>
          </a:p>
          <a:p>
            <a:pPr marL="398463" lvl="1" indent="0">
              <a:buNone/>
            </a:pPr>
            <a:r>
              <a:rPr lang="en-US" sz="2000" dirty="0" err="1">
                <a:latin typeface="Courier" pitchFamily="2" charset="0"/>
              </a:rPr>
              <a:t>camonitor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 err="1">
                <a:latin typeface="Courier" pitchFamily="2" charset="0"/>
              </a:rPr>
              <a:t>demo:ramp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 err="1">
                <a:latin typeface="Courier" pitchFamily="2" charset="0"/>
              </a:rPr>
              <a:t>camonitor</a:t>
            </a:r>
            <a:r>
              <a:rPr lang="en-US" sz="2000" dirty="0">
                <a:latin typeface="Courier" pitchFamily="2" charset="0"/>
              </a:rPr>
              <a:t> '</a:t>
            </a:r>
            <a:r>
              <a:rPr lang="en-US" sz="2000" dirty="0" err="1">
                <a:latin typeface="Courier" pitchFamily="2" charset="0"/>
              </a:rPr>
              <a:t>demo:ramp</a:t>
            </a:r>
            <a:r>
              <a:rPr lang="en-US" sz="2000" dirty="0">
                <a:latin typeface="Courier" pitchFamily="2" charset="0"/>
              </a:rPr>
              <a:t>.{</a:t>
            </a:r>
            <a:r>
              <a:rPr lang="en-US" sz="2000" dirty="0" err="1">
                <a:latin typeface="Courier" pitchFamily="2" charset="0"/>
              </a:rPr>
              <a:t>dbnd</a:t>
            </a:r>
            <a:r>
              <a:rPr lang="en-US" sz="2000" dirty="0">
                <a:latin typeface="Courier" pitchFamily="2" charset="0"/>
              </a:rPr>
              <a:t>:{abs:1.9}}'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3855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09BCE-C650-9B88-7A4E-332921D50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FBF4-C6DE-E823-2253-6F3A95B9A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Notation for Network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D2EFA-8596-6A9E-0C02-84943BB8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11170"/>
            <a:ext cx="6582665" cy="4590343"/>
          </a:xfrm>
        </p:spPr>
        <p:txBody>
          <a:bodyPr/>
          <a:lstStyle/>
          <a:p>
            <a:r>
              <a:rPr lang="en-US" dirty="0"/>
              <a:t>Database Link</a:t>
            </a:r>
          </a:p>
          <a:p>
            <a:pPr marL="398463" lvl="1" indent="0">
              <a:buNone/>
            </a:pPr>
            <a:r>
              <a:rPr lang="en-US" sz="2000" dirty="0">
                <a:latin typeface="Courier" pitchFamily="2" charset="0"/>
              </a:rPr>
              <a:t>field(INP, "</a:t>
            </a:r>
            <a:r>
              <a:rPr lang="en-US" sz="2000" dirty="0" err="1">
                <a:latin typeface="Courier" pitchFamily="2" charset="0"/>
              </a:rPr>
              <a:t>SomeRecordInSameIOC</a:t>
            </a:r>
            <a:r>
              <a:rPr lang="en-US" sz="2000" dirty="0">
                <a:latin typeface="Courier" pitchFamily="2" charset="0"/>
              </a:rPr>
              <a:t>")</a:t>
            </a:r>
            <a:br>
              <a:rPr lang="en-US" sz="2000" dirty="0">
                <a:latin typeface="Courier" pitchFamily="2" charset="0"/>
              </a:rPr>
            </a:br>
            <a:endParaRPr lang="en-US" sz="2000" dirty="0">
              <a:latin typeface="Courier" pitchFamily="2" charset="0"/>
            </a:endParaRPr>
          </a:p>
          <a:p>
            <a:r>
              <a:rPr lang="en-US" dirty="0"/>
              <a:t>Network = Channel Access Link</a:t>
            </a:r>
          </a:p>
          <a:p>
            <a:pPr marL="398463" lvl="1" indent="0">
              <a:buNone/>
            </a:pPr>
            <a:r>
              <a:rPr lang="en-US" sz="2000" dirty="0">
                <a:latin typeface="Courier" pitchFamily="2" charset="0"/>
              </a:rPr>
              <a:t>field(INP, "</a:t>
            </a:r>
            <a:r>
              <a:rPr lang="en-US" sz="2000" dirty="0" err="1">
                <a:latin typeface="Courier" pitchFamily="2" charset="0"/>
              </a:rPr>
              <a:t>SomeRecordInSameIOC</a:t>
            </a:r>
            <a:r>
              <a:rPr lang="en-US" sz="2000" dirty="0">
                <a:latin typeface="Courier" pitchFamily="2" charset="0"/>
              </a:rPr>
              <a:t> CA")</a:t>
            </a:r>
          </a:p>
          <a:p>
            <a:pPr marL="398463" lvl="1" indent="0">
              <a:buNone/>
            </a:pPr>
            <a:r>
              <a:rPr lang="en-US" sz="2000" dirty="0">
                <a:latin typeface="Courier" pitchFamily="2" charset="0"/>
              </a:rPr>
              <a:t>field(INP, "</a:t>
            </a:r>
            <a:r>
              <a:rPr lang="en-US" sz="2000" dirty="0" err="1">
                <a:latin typeface="Courier" pitchFamily="2" charset="0"/>
              </a:rPr>
              <a:t>SomeRecordInOtherIOC</a:t>
            </a:r>
            <a:r>
              <a:rPr lang="en-US" sz="2000" dirty="0">
                <a:latin typeface="Courier" pitchFamily="2" charset="0"/>
              </a:rPr>
              <a:t>")</a:t>
            </a:r>
            <a:br>
              <a:rPr lang="en-US" sz="2000" dirty="0">
                <a:latin typeface="Courier" pitchFamily="2" charset="0"/>
              </a:rPr>
            </a:br>
            <a:endParaRPr lang="en-US" dirty="0"/>
          </a:p>
          <a:p>
            <a:r>
              <a:rPr lang="en-US" dirty="0"/>
              <a:t>Network = PV Access Link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field(INP, {</a:t>
            </a:r>
            <a:r>
              <a:rPr lang="en-US" sz="2000" dirty="0" err="1">
                <a:latin typeface="Courier" pitchFamily="2" charset="0"/>
              </a:rPr>
              <a:t>pva</a:t>
            </a:r>
            <a:r>
              <a:rPr lang="en-US" sz="2000" dirty="0">
                <a:latin typeface="Courier" pitchFamily="2" charset="0"/>
              </a:rPr>
              <a:t>:{</a:t>
            </a:r>
            <a:r>
              <a:rPr lang="en-US" sz="2000" dirty="0" err="1">
                <a:latin typeface="Courier" pitchFamily="2" charset="0"/>
              </a:rPr>
              <a:t>pv</a:t>
            </a:r>
            <a:r>
              <a:rPr lang="en-US" sz="2000" dirty="0">
                <a:latin typeface="Courier" pitchFamily="2" charset="0"/>
              </a:rPr>
              <a:t>:"</a:t>
            </a:r>
            <a:r>
              <a:rPr lang="en-US" sz="2000" dirty="0" err="1">
                <a:latin typeface="Courier" pitchFamily="2" charset="0"/>
              </a:rPr>
              <a:t>SomeRecord</a:t>
            </a:r>
            <a:r>
              <a:rPr lang="en-US" sz="2000" dirty="0">
                <a:latin typeface="Courier" pitchFamily="2" charset="0"/>
              </a:rPr>
              <a:t>”}})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1C7458-0EDC-F46D-D11B-54A5534914B5}"/>
              </a:ext>
            </a:extLst>
          </p:cNvPr>
          <p:cNvSpPr txBox="1"/>
          <p:nvPr/>
        </p:nvSpPr>
        <p:spPr>
          <a:xfrm>
            <a:off x="7203440" y="1808480"/>
            <a:ext cx="4785360" cy="28346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For the longest time, ”Network Links” used the only protocol available, Channel Access.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Now, there is a way to force PVA Links.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Eventually, there should be an IOC option like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EPICS_NETWORK_LINK_DEFAULT=CA/PVA</a:t>
            </a:r>
          </a:p>
        </p:txBody>
      </p:sp>
    </p:spTree>
    <p:extLst>
      <p:ext uri="{BB962C8B-B14F-4D97-AF65-F5344CB8AC3E}">
        <p14:creationId xmlns:p14="http://schemas.microsoft.com/office/powerpoint/2010/main" val="408300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44BB5-9913-30A8-8042-9EA1FE526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likely to 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2321-83FD-6B32-E3E8-E2F6A69DB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Extensible links</a:t>
            </a:r>
            <a:br>
              <a:rPr lang="en-US" dirty="0"/>
            </a:br>
            <a:r>
              <a:rPr lang="en-US" dirty="0">
                <a:hlinkClick r:id="rId2"/>
              </a:rPr>
              <a:t>https://epics.anl.gov/base/R7-0/8-docs/links.html</a:t>
            </a:r>
            <a:endParaRPr lang="en-US" dirty="0"/>
          </a:p>
          <a:p>
            <a:r>
              <a:rPr lang="en-US"/>
              <a:t>Channel filters</a:t>
            </a:r>
            <a:br>
              <a:rPr lang="en-US" dirty="0"/>
            </a:br>
            <a:r>
              <a:rPr lang="en-US" dirty="0">
                <a:hlinkClick r:id="rId3"/>
              </a:rPr>
              <a:t>https://epics.anl.gov/base/R7-0/6-docs/filters.html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6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6D909-C93C-FD44-94E9-2F615C3B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Comparably New Database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72D7-E69C-FF42-BD7E-41D6F5711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Wildcards for ‘patch’ databases</a:t>
            </a:r>
          </a:p>
          <a:p>
            <a:r>
              <a:rPr lang="en-US" dirty="0"/>
              <a:t>Long Strings</a:t>
            </a:r>
          </a:p>
          <a:p>
            <a:r>
              <a:rPr lang="en-US" dirty="0"/>
              <a:t>JSON Notation for links and subscriptions</a:t>
            </a:r>
          </a:p>
          <a:p>
            <a:r>
              <a:rPr lang="en-US" dirty="0"/>
              <a:t>PVA links</a:t>
            </a:r>
          </a:p>
        </p:txBody>
      </p:sp>
    </p:spTree>
    <p:extLst>
      <p:ext uri="{BB962C8B-B14F-4D97-AF65-F5344CB8AC3E}">
        <p14:creationId xmlns:p14="http://schemas.microsoft.com/office/powerpoint/2010/main" val="197770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91C1F-3681-D54E-8280-A258E86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‘Patch’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09BEE-8394-824B-A655-589BD5CBA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13553"/>
            <a:ext cx="9687463" cy="146524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Database files can </a:t>
            </a:r>
            <a:r>
              <a:rPr lang="en-US" sz="2400" dirty="0">
                <a:highlight>
                  <a:srgbClr val="00FF00"/>
                </a:highlight>
              </a:rPr>
              <a:t>modify fields </a:t>
            </a:r>
            <a:r>
              <a:rPr lang="en-US" sz="2400" dirty="0"/>
              <a:t>of existing records or </a:t>
            </a:r>
            <a:r>
              <a:rPr lang="en-US" sz="2400" dirty="0">
                <a:highlight>
                  <a:srgbClr val="00FFFF"/>
                </a:highlight>
              </a:rPr>
              <a:t>add</a:t>
            </a:r>
            <a:r>
              <a:rPr lang="en-US" sz="2400" dirty="0"/>
              <a:t> new fields/records</a:t>
            </a:r>
          </a:p>
          <a:p>
            <a:pPr marL="0" indent="0">
              <a:buNone/>
            </a:pPr>
            <a:r>
              <a:rPr lang="en-US" dirty="0" err="1"/>
              <a:t>ps.db</a:t>
            </a:r>
            <a:r>
              <a:rPr lang="en-US" dirty="0"/>
              <a:t>                       </a:t>
            </a:r>
            <a:r>
              <a:rPr lang="en-US" dirty="0" err="1"/>
              <a:t>limit.db</a:t>
            </a:r>
            <a:r>
              <a:rPr lang="en-US" dirty="0"/>
              <a:t>                          </a:t>
            </a:r>
            <a:r>
              <a:rPr lang="en-US" dirty="0" err="1"/>
              <a:t>st.cmd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64E449-FA4B-0B46-976E-D60EAE584B44}"/>
              </a:ext>
            </a:extLst>
          </p:cNvPr>
          <p:cNvSpPr txBox="1">
            <a:spLocks/>
          </p:cNvSpPr>
          <p:nvPr/>
        </p:nvSpPr>
        <p:spPr bwMode="auto">
          <a:xfrm>
            <a:off x="544395" y="2423709"/>
            <a:ext cx="2801938" cy="3884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record(ai, “voltage”)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field(DTYP, … INP …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field(SCAN, “2 second”)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field(FLNK, ”current”)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record(ai, “current”)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field(DTYP, … INP …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field(FLNK, ”power”)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  <a:br>
              <a:rPr lang="en-US" sz="1200" dirty="0">
                <a:latin typeface="Courier" pitchFamily="2" charset="0"/>
              </a:rPr>
            </a:b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record(calc, “power”)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field(INPA, “voltage”)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field(INPB, “current”)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field(CALC, “A*B”)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record(</a:t>
            </a:r>
            <a:r>
              <a:rPr lang="en-US" sz="1200" dirty="0" err="1">
                <a:latin typeface="Courier" pitchFamily="2" charset="0"/>
              </a:rPr>
              <a:t>bo</a:t>
            </a:r>
            <a:r>
              <a:rPr lang="en-US" sz="1200" dirty="0">
                <a:latin typeface="Courier" pitchFamily="2" charset="0"/>
              </a:rPr>
              <a:t>, “</a:t>
            </a:r>
            <a:r>
              <a:rPr lang="en-US" sz="1200" dirty="0" err="1">
                <a:latin typeface="Courier" pitchFamily="2" charset="0"/>
              </a:rPr>
              <a:t>ps_enable</a:t>
            </a:r>
            <a:r>
              <a:rPr lang="en-US" sz="1200" dirty="0">
                <a:latin typeface="Courier" pitchFamily="2" charset="0"/>
              </a:rPr>
              <a:t>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D87B42-32E2-2849-8BD5-A91A8899C7E7}"/>
              </a:ext>
            </a:extLst>
          </p:cNvPr>
          <p:cNvSpPr txBox="1">
            <a:spLocks/>
          </p:cNvSpPr>
          <p:nvPr/>
        </p:nvSpPr>
        <p:spPr bwMode="auto">
          <a:xfrm>
            <a:off x="3777632" y="2423709"/>
            <a:ext cx="2801938" cy="28049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record(ai, “voltage”)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field(SCAN, “.1 second”)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  <a:br>
              <a:rPr lang="en-US" sz="1200" dirty="0">
                <a:latin typeface="Courier" pitchFamily="2" charset="0"/>
              </a:rPr>
            </a:b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record(calc, “power”)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>
                <a:highlight>
                  <a:srgbClr val="00FFFF"/>
                </a:highlight>
                <a:latin typeface="Courier" pitchFamily="2" charset="0"/>
              </a:rPr>
              <a:t>field(FLNK, “limit”)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  <a:br>
              <a:rPr lang="en-US" sz="1200" dirty="0">
                <a:latin typeface="Courier" pitchFamily="2" charset="0"/>
              </a:rPr>
            </a:b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highlight>
                  <a:srgbClr val="00FFFF"/>
                </a:highlight>
                <a:latin typeface="Courier" pitchFamily="2" charset="0"/>
              </a:rPr>
              <a:t>record(</a:t>
            </a:r>
            <a:r>
              <a:rPr lang="en-US" sz="1200" dirty="0" err="1">
                <a:highlight>
                  <a:srgbClr val="00FFFF"/>
                </a:highlight>
                <a:latin typeface="Courier" pitchFamily="2" charset="0"/>
              </a:rPr>
              <a:t>calcout</a:t>
            </a:r>
            <a:r>
              <a:rPr lang="en-US" sz="1200" dirty="0">
                <a:highlight>
                  <a:srgbClr val="00FFFF"/>
                </a:highlight>
                <a:latin typeface="Courier" pitchFamily="2" charset="0"/>
              </a:rPr>
              <a:t>, ”limit”)</a:t>
            </a:r>
            <a:br>
              <a:rPr lang="en-US" sz="1200" dirty="0">
                <a:highlight>
                  <a:srgbClr val="00FFFF"/>
                </a:highlight>
                <a:latin typeface="Courier" pitchFamily="2" charset="0"/>
              </a:rPr>
            </a:br>
            <a:r>
              <a:rPr lang="en-US" sz="1200" dirty="0">
                <a:highlight>
                  <a:srgbClr val="00FFFF"/>
                </a:highlight>
                <a:latin typeface="Courier" pitchFamily="2" charset="0"/>
              </a:rPr>
              <a:t>{</a:t>
            </a:r>
            <a:br>
              <a:rPr lang="en-US" sz="1200" dirty="0">
                <a:highlight>
                  <a:srgbClr val="00FFFF"/>
                </a:highlight>
                <a:latin typeface="Courier" pitchFamily="2" charset="0"/>
              </a:rPr>
            </a:br>
            <a:r>
              <a:rPr lang="en-US" sz="1200" dirty="0">
                <a:highlight>
                  <a:srgbClr val="00FFFF"/>
                </a:highlight>
                <a:latin typeface="Courier" pitchFamily="2" charset="0"/>
              </a:rPr>
              <a:t>  field(INPA, “power”)</a:t>
            </a:r>
            <a:br>
              <a:rPr lang="en-US" sz="1200" dirty="0">
                <a:highlight>
                  <a:srgbClr val="00FFFF"/>
                </a:highlight>
                <a:latin typeface="Courier" pitchFamily="2" charset="0"/>
              </a:rPr>
            </a:br>
            <a:r>
              <a:rPr lang="en-US" sz="1200" dirty="0">
                <a:highlight>
                  <a:srgbClr val="00FFFF"/>
                </a:highlight>
                <a:latin typeface="Courier" pitchFamily="2" charset="0"/>
              </a:rPr>
              <a:t>  field(CALC, “A &lt; 100”)</a:t>
            </a:r>
            <a:br>
              <a:rPr lang="en-US" sz="1200" dirty="0">
                <a:highlight>
                  <a:srgbClr val="00FFFF"/>
                </a:highlight>
                <a:latin typeface="Courier" pitchFamily="2" charset="0"/>
              </a:rPr>
            </a:br>
            <a:r>
              <a:rPr lang="en-US" sz="1200" dirty="0">
                <a:highlight>
                  <a:srgbClr val="00FFFF"/>
                </a:highlight>
                <a:latin typeface="Courier" pitchFamily="2" charset="0"/>
              </a:rPr>
              <a:t>  field(OUT,  “</a:t>
            </a:r>
            <a:r>
              <a:rPr lang="en-US" sz="1200" dirty="0" err="1">
                <a:highlight>
                  <a:srgbClr val="00FFFF"/>
                </a:highlight>
                <a:latin typeface="Courier" pitchFamily="2" charset="0"/>
              </a:rPr>
              <a:t>ps_enable</a:t>
            </a:r>
            <a:r>
              <a:rPr lang="en-US" sz="1200" dirty="0">
                <a:highlight>
                  <a:srgbClr val="00FFFF"/>
                </a:highlight>
                <a:latin typeface="Courier" pitchFamily="2" charset="0"/>
              </a:rPr>
              <a:t>”)</a:t>
            </a:r>
            <a:br>
              <a:rPr lang="en-US" sz="1200" dirty="0">
                <a:highlight>
                  <a:srgbClr val="00FFFF"/>
                </a:highlight>
                <a:latin typeface="Courier" pitchFamily="2" charset="0"/>
              </a:rPr>
            </a:br>
            <a:r>
              <a:rPr lang="en-US" sz="1200" dirty="0">
                <a:highlight>
                  <a:srgbClr val="00FFFF"/>
                </a:highlight>
                <a:latin typeface="Courier" pitchFamily="2" charset="0"/>
              </a:rPr>
              <a:t>}</a:t>
            </a:r>
            <a:br>
              <a:rPr lang="en-US" sz="1200" dirty="0">
                <a:highlight>
                  <a:srgbClr val="00FFFF"/>
                </a:highlight>
                <a:latin typeface="Courier" pitchFamily="2" charset="0"/>
              </a:rPr>
            </a:br>
            <a:endParaRPr lang="en-US" sz="1200" dirty="0">
              <a:highlight>
                <a:srgbClr val="00FFFF"/>
              </a:highlight>
              <a:latin typeface="Courier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146DE5-FA8C-1D49-BC78-B94CF2AEC5F4}"/>
              </a:ext>
            </a:extLst>
          </p:cNvPr>
          <p:cNvSpPr txBox="1">
            <a:spLocks/>
          </p:cNvSpPr>
          <p:nvPr/>
        </p:nvSpPr>
        <p:spPr bwMode="auto">
          <a:xfrm>
            <a:off x="7625350" y="2423709"/>
            <a:ext cx="2801938" cy="8290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err="1">
                <a:latin typeface="Courier" pitchFamily="2" charset="0"/>
              </a:rPr>
              <a:t>dbLoadRecords</a:t>
            </a:r>
            <a:r>
              <a:rPr lang="en-US" sz="1200" dirty="0">
                <a:latin typeface="Courier" pitchFamily="2" charset="0"/>
              </a:rPr>
              <a:t> “</a:t>
            </a:r>
            <a:r>
              <a:rPr lang="en-US" sz="1200" dirty="0" err="1">
                <a:latin typeface="Courier" pitchFamily="2" charset="0"/>
              </a:rPr>
              <a:t>db</a:t>
            </a:r>
            <a:r>
              <a:rPr lang="en-US" sz="1200" dirty="0">
                <a:latin typeface="Courier" pitchFamily="2" charset="0"/>
              </a:rPr>
              <a:t>/</a:t>
            </a:r>
            <a:r>
              <a:rPr lang="en-US" sz="1200" dirty="0" err="1">
                <a:latin typeface="Courier" pitchFamily="2" charset="0"/>
              </a:rPr>
              <a:t>ps.db</a:t>
            </a:r>
            <a:r>
              <a:rPr lang="en-US" sz="1200" dirty="0">
                <a:latin typeface="Courier" pitchFamily="2" charset="0"/>
              </a:rPr>
              <a:t>”</a:t>
            </a:r>
          </a:p>
          <a:p>
            <a:pPr marL="0" indent="0">
              <a:buNone/>
            </a:pPr>
            <a:r>
              <a:rPr lang="en-US" sz="1200" dirty="0" err="1">
                <a:latin typeface="Courier" pitchFamily="2" charset="0"/>
              </a:rPr>
              <a:t>dbLoadRecords</a:t>
            </a:r>
            <a:r>
              <a:rPr lang="en-US" sz="1200" dirty="0">
                <a:latin typeface="Courier" pitchFamily="2" charset="0"/>
              </a:rPr>
              <a:t> “</a:t>
            </a:r>
            <a:r>
              <a:rPr lang="en-US" sz="1200" dirty="0" err="1">
                <a:latin typeface="Courier" pitchFamily="2" charset="0"/>
              </a:rPr>
              <a:t>db</a:t>
            </a:r>
            <a:r>
              <a:rPr lang="en-US" sz="1200" dirty="0">
                <a:latin typeface="Courier" pitchFamily="2" charset="0"/>
              </a:rPr>
              <a:t>/</a:t>
            </a:r>
            <a:r>
              <a:rPr lang="en-US" sz="1200" dirty="0" err="1">
                <a:latin typeface="Courier" pitchFamily="2" charset="0"/>
              </a:rPr>
              <a:t>limit.db</a:t>
            </a:r>
            <a:r>
              <a:rPr lang="en-US" sz="1200" dirty="0">
                <a:latin typeface="Courier" pitchFamily="2" charset="0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D18BB7-25C7-4047-BCB7-14D7745D01A4}"/>
              </a:ext>
            </a:extLst>
          </p:cNvPr>
          <p:cNvSpPr txBox="1"/>
          <p:nvPr/>
        </p:nvSpPr>
        <p:spPr>
          <a:xfrm>
            <a:off x="7625350" y="4527933"/>
            <a:ext cx="402225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B050"/>
                </a:solidFill>
                <a:latin typeface="+mn-lt"/>
              </a:rPr>
              <a:t>Organize records.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“</a:t>
            </a:r>
            <a:r>
              <a:rPr lang="en-US" dirty="0" err="1">
                <a:latin typeface="+mn-lt"/>
              </a:rPr>
              <a:t>ps.db</a:t>
            </a:r>
            <a:r>
              <a:rPr lang="en-US" dirty="0">
                <a:latin typeface="+mn-lt"/>
              </a:rPr>
              <a:t>” can be used standalone,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or with “</a:t>
            </a:r>
            <a:r>
              <a:rPr lang="en-US" dirty="0" err="1">
                <a:latin typeface="+mn-lt"/>
              </a:rPr>
              <a:t>limit.db</a:t>
            </a:r>
            <a:r>
              <a:rPr lang="en-US" dirty="0">
                <a:latin typeface="+mn-lt"/>
              </a:rPr>
              <a:t>”.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Order of loading *.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db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files matters!</a:t>
            </a:r>
          </a:p>
        </p:txBody>
      </p:sp>
    </p:spTree>
    <p:extLst>
      <p:ext uri="{BB962C8B-B14F-4D97-AF65-F5344CB8AC3E}">
        <p14:creationId xmlns:p14="http://schemas.microsoft.com/office/powerpoint/2010/main" val="347561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91C1F-3681-D54E-8280-A258E86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‘Patch’ Database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09BEE-8394-824B-A655-589BD5CBA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13553"/>
            <a:ext cx="9687463" cy="146524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Note that the record type cannot be changed.</a:t>
            </a:r>
            <a:br>
              <a:rPr lang="en-US" sz="2400" dirty="0"/>
            </a:br>
            <a:r>
              <a:rPr lang="en-US" sz="2400" dirty="0"/>
              <a:t>Must use the correct record </a:t>
            </a:r>
            <a:r>
              <a:rPr lang="en-US" sz="2400" dirty="0">
                <a:highlight>
                  <a:srgbClr val="00FF00"/>
                </a:highlight>
              </a:rPr>
              <a:t>type</a:t>
            </a:r>
            <a:r>
              <a:rPr lang="en-US" sz="2400" dirty="0"/>
              <a:t>, or </a:t>
            </a:r>
            <a:r>
              <a:rPr lang="en-US" sz="2400" dirty="0">
                <a:highlight>
                  <a:srgbClr val="00FFFF"/>
                </a:highlight>
              </a:rPr>
              <a:t>“*”</a:t>
            </a:r>
            <a:r>
              <a:rPr lang="en-US" sz="2400" dirty="0"/>
              <a:t> to patch </a:t>
            </a:r>
            <a:r>
              <a:rPr lang="en-US" sz="2400" i="1" dirty="0"/>
              <a:t>any</a:t>
            </a:r>
            <a:r>
              <a:rPr lang="en-US" sz="2400" dirty="0"/>
              <a:t> type</a:t>
            </a:r>
          </a:p>
          <a:p>
            <a:pPr marL="0" indent="0">
              <a:buNone/>
            </a:pPr>
            <a:r>
              <a:rPr lang="en-US" dirty="0" err="1"/>
              <a:t>ps.db</a:t>
            </a:r>
            <a:r>
              <a:rPr lang="en-US" dirty="0"/>
              <a:t>                       </a:t>
            </a:r>
            <a:r>
              <a:rPr lang="en-US" dirty="0" err="1"/>
              <a:t>limit.db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64E449-FA4B-0B46-976E-D60EAE584B44}"/>
              </a:ext>
            </a:extLst>
          </p:cNvPr>
          <p:cNvSpPr txBox="1">
            <a:spLocks/>
          </p:cNvSpPr>
          <p:nvPr/>
        </p:nvSpPr>
        <p:spPr bwMode="auto">
          <a:xfrm>
            <a:off x="553329" y="2417029"/>
            <a:ext cx="2801938" cy="38736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record(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ai</a:t>
            </a:r>
            <a:r>
              <a:rPr lang="en-US" sz="1200" dirty="0">
                <a:latin typeface="Courier" pitchFamily="2" charset="0"/>
              </a:rPr>
              <a:t>, “voltage”)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field(DTYP, … INP …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field(SCAN, “2 second”)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field(FLNK, ”current”)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record(ai, “current”)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field(DTYP, … INP …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field(FLNK, ”power”)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  <a:br>
              <a:rPr lang="en-US" sz="1200" dirty="0">
                <a:latin typeface="Courier" pitchFamily="2" charset="0"/>
              </a:rPr>
            </a:b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record(</a:t>
            </a:r>
            <a:r>
              <a:rPr lang="en-US" sz="1200" dirty="0">
                <a:highlight>
                  <a:srgbClr val="00FFFF"/>
                </a:highlight>
                <a:latin typeface="Courier" pitchFamily="2" charset="0"/>
              </a:rPr>
              <a:t>calc</a:t>
            </a:r>
            <a:r>
              <a:rPr lang="en-US" sz="1200" dirty="0">
                <a:latin typeface="Courier" pitchFamily="2" charset="0"/>
              </a:rPr>
              <a:t>, “power”)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field(INPA, “voltage”)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field(INPB, “current”)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field(CALC, “A*B”)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record(</a:t>
            </a:r>
            <a:r>
              <a:rPr lang="en-US" sz="1200" dirty="0" err="1">
                <a:latin typeface="Courier" pitchFamily="2" charset="0"/>
              </a:rPr>
              <a:t>bo</a:t>
            </a:r>
            <a:r>
              <a:rPr lang="en-US" sz="1200" dirty="0">
                <a:latin typeface="Courier" pitchFamily="2" charset="0"/>
              </a:rPr>
              <a:t>, “</a:t>
            </a:r>
            <a:r>
              <a:rPr lang="en-US" sz="1200" dirty="0" err="1">
                <a:latin typeface="Courier" pitchFamily="2" charset="0"/>
              </a:rPr>
              <a:t>ps_enable</a:t>
            </a:r>
            <a:r>
              <a:rPr lang="en-US" sz="1200" dirty="0">
                <a:latin typeface="Courier" pitchFamily="2" charset="0"/>
              </a:rPr>
              <a:t>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…</a:t>
            </a:r>
          </a:p>
          <a:p>
            <a:pPr marL="0" indent="0">
              <a:buNone/>
            </a:pPr>
            <a:endParaRPr lang="en-US" sz="1200" dirty="0">
              <a:latin typeface="Courier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D87B42-32E2-2849-8BD5-A91A8899C7E7}"/>
              </a:ext>
            </a:extLst>
          </p:cNvPr>
          <p:cNvSpPr txBox="1">
            <a:spLocks/>
          </p:cNvSpPr>
          <p:nvPr/>
        </p:nvSpPr>
        <p:spPr bwMode="auto">
          <a:xfrm>
            <a:off x="3771282" y="2417029"/>
            <a:ext cx="2801938" cy="32444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record(</a:t>
            </a:r>
            <a:r>
              <a:rPr lang="en-US" sz="1200" dirty="0">
                <a:highlight>
                  <a:srgbClr val="00FF00"/>
                </a:highlight>
                <a:latin typeface="Courier" pitchFamily="2" charset="0"/>
              </a:rPr>
              <a:t>ai</a:t>
            </a:r>
            <a:r>
              <a:rPr lang="en-US" sz="1200" dirty="0">
                <a:latin typeface="Courier" pitchFamily="2" charset="0"/>
              </a:rPr>
              <a:t>, “voltage”)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field(SCAN, “.1 second”)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  <a:br>
              <a:rPr lang="en-US" sz="1200" dirty="0">
                <a:latin typeface="Courier" pitchFamily="2" charset="0"/>
              </a:rPr>
            </a:b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record(</a:t>
            </a:r>
            <a:r>
              <a:rPr lang="en-US" sz="1200" dirty="0">
                <a:highlight>
                  <a:srgbClr val="00FFFF"/>
                </a:highlight>
                <a:latin typeface="Courier" pitchFamily="2" charset="0"/>
              </a:rPr>
              <a:t>“*”</a:t>
            </a:r>
            <a:r>
              <a:rPr lang="en-US" sz="1200" dirty="0">
                <a:latin typeface="Courier" pitchFamily="2" charset="0"/>
              </a:rPr>
              <a:t>, “power”)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field(FLNK, “limit”)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  <a:br>
              <a:rPr lang="en-US" sz="1200" dirty="0">
                <a:latin typeface="Courier" pitchFamily="2" charset="0"/>
              </a:rPr>
            </a:b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record(</a:t>
            </a:r>
            <a:r>
              <a:rPr lang="en-US" sz="1200" dirty="0" err="1">
                <a:latin typeface="Courier" pitchFamily="2" charset="0"/>
              </a:rPr>
              <a:t>calcout</a:t>
            </a:r>
            <a:r>
              <a:rPr lang="en-US" sz="1200" dirty="0">
                <a:latin typeface="Courier" pitchFamily="2" charset="0"/>
              </a:rPr>
              <a:t>, ”limit”)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field(INPA, “power”)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field(CALC, “A &lt; 100”)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field(OUT,  “</a:t>
            </a:r>
            <a:r>
              <a:rPr lang="en-US" sz="1200" dirty="0" err="1">
                <a:latin typeface="Courier" pitchFamily="2" charset="0"/>
              </a:rPr>
              <a:t>ps_enable</a:t>
            </a:r>
            <a:r>
              <a:rPr lang="en-US" sz="1200" dirty="0">
                <a:latin typeface="Courier" pitchFamily="2" charset="0"/>
              </a:rPr>
              <a:t>”)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  <a:br>
              <a:rPr lang="en-US" sz="1200" dirty="0">
                <a:latin typeface="Courier" pitchFamily="2" charset="0"/>
              </a:rPr>
            </a:br>
            <a:endParaRPr lang="en-US" sz="1200" dirty="0">
              <a:latin typeface="Courier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D18BB7-25C7-4047-BCB7-14D7745D01A4}"/>
              </a:ext>
            </a:extLst>
          </p:cNvPr>
          <p:cNvSpPr txBox="1"/>
          <p:nvPr/>
        </p:nvSpPr>
        <p:spPr>
          <a:xfrm>
            <a:off x="7252063" y="2417029"/>
            <a:ext cx="4386608" cy="30908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In this example, the patch database doesn’t care if “power” is an ai, </a:t>
            </a:r>
            <a:r>
              <a:rPr lang="en-US" dirty="0" err="1">
                <a:latin typeface="+mn-lt"/>
              </a:rPr>
              <a:t>ao</a:t>
            </a:r>
            <a:r>
              <a:rPr lang="en-US" dirty="0">
                <a:latin typeface="+mn-lt"/>
              </a:rPr>
              <a:t>, calc, </a:t>
            </a:r>
            <a:r>
              <a:rPr lang="en-US" dirty="0" err="1">
                <a:latin typeface="+mn-lt"/>
              </a:rPr>
              <a:t>calcout</a:t>
            </a:r>
            <a:r>
              <a:rPr lang="en-US" dirty="0">
                <a:latin typeface="+mn-lt"/>
              </a:rPr>
              <a:t>, .. 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Error when </a:t>
            </a:r>
            <a:r>
              <a:rPr lang="en-US" dirty="0">
                <a:latin typeface="Courier" pitchFamily="2" charset="0"/>
              </a:rPr>
              <a:t>record("*"… </a:t>
            </a:r>
            <a:r>
              <a:rPr lang="en-US" dirty="0">
                <a:latin typeface="+mn-lt"/>
              </a:rPr>
              <a:t>is unknown asserts correct order of loading *.</a:t>
            </a:r>
            <a:r>
              <a:rPr lang="en-US" dirty="0" err="1">
                <a:latin typeface="+mn-lt"/>
              </a:rPr>
              <a:t>db</a:t>
            </a:r>
            <a:r>
              <a:rPr lang="en-US" dirty="0">
                <a:latin typeface="+mn-lt"/>
              </a:rPr>
              <a:t> files.</a:t>
            </a:r>
          </a:p>
          <a:p>
            <a:pPr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In </a:t>
            </a:r>
            <a:r>
              <a:rPr lang="en-US" dirty="0" err="1">
                <a:latin typeface="+mn-lt"/>
              </a:rPr>
              <a:t>st.cmd</a:t>
            </a:r>
            <a:r>
              <a:rPr lang="en-US" dirty="0">
                <a:latin typeface="+mn-lt"/>
              </a:rPr>
              <a:t>, option to require “*” for overloads:</a:t>
            </a:r>
          </a:p>
          <a:p>
            <a:pPr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ourier" pitchFamily="2" charset="0"/>
              </a:rPr>
              <a:t>var </a:t>
            </a:r>
            <a:r>
              <a:rPr lang="en-US" dirty="0" err="1">
                <a:latin typeface="Courier" pitchFamily="2" charset="0"/>
              </a:rPr>
              <a:t>dbRecordsOnceOnly</a:t>
            </a:r>
            <a:r>
              <a:rPr lang="en-US" dirty="0">
                <a:latin typeface="Courier" pitchFamily="2" charset="0"/>
              </a:rPr>
              <a:t>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D35ED-BC7F-5E46-9298-9487207B3B34}"/>
              </a:ext>
            </a:extLst>
          </p:cNvPr>
          <p:cNvSpPr txBox="1"/>
          <p:nvPr/>
        </p:nvSpPr>
        <p:spPr>
          <a:xfrm>
            <a:off x="3771282" y="6412864"/>
            <a:ext cx="825075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See 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/training/examples/fishtank,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tank.db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is patched by control*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db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873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1A91-871D-214F-867F-CA1CE0E5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C1B6B-4749-C34E-926D-1390905E3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30086"/>
            <a:ext cx="11430000" cy="4471427"/>
          </a:xfrm>
        </p:spPr>
        <p:txBody>
          <a:bodyPr/>
          <a:lstStyle/>
          <a:p>
            <a:r>
              <a:rPr lang="en-US" dirty="0"/>
              <a:t>Unfortunately, EPICS ‘STRING’ was initially defined as CHAR[40]</a:t>
            </a:r>
          </a:p>
          <a:p>
            <a:r>
              <a:rPr lang="en-US" dirty="0"/>
              <a:t>Channel Access uses DBF_STRING = CHAR[40]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Record names, INP/OUT links can now be much longer</a:t>
            </a:r>
          </a:p>
          <a:p>
            <a:pPr marL="398463" lvl="1" indent="0">
              <a:buNone/>
            </a:pPr>
            <a:r>
              <a:rPr lang="en-US" sz="1800" dirty="0">
                <a:latin typeface="Courier" pitchFamily="2" charset="0"/>
              </a:rPr>
              <a:t>field(INPA, "SomeReallyLongRecordNameThatExceeds40Characters PP MS")</a:t>
            </a: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/>
              <a:t>   ..but you cannot read/modify them via channel access?!</a:t>
            </a:r>
          </a:p>
        </p:txBody>
      </p:sp>
    </p:spTree>
    <p:extLst>
      <p:ext uri="{BB962C8B-B14F-4D97-AF65-F5344CB8AC3E}">
        <p14:creationId xmlns:p14="http://schemas.microsoft.com/office/powerpoint/2010/main" val="1571342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1A91-871D-214F-867F-CA1CE0E5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Workaround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C1B6B-4749-C34E-926D-1390905E3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30086"/>
            <a:ext cx="11430000" cy="51827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  <a:r>
              <a:rPr lang="en-US" sz="1800" dirty="0">
                <a:latin typeface="Courier" pitchFamily="2" charset="0"/>
              </a:rPr>
              <a:t>record(waveform, "chars")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	{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	   field(DESC, "Character waveform for long string")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	   field(FTVL, "CHAR")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	   field(NELM, "200")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	}</a:t>
            </a:r>
            <a:br>
              <a:rPr lang="en-US" sz="1800" dirty="0">
                <a:latin typeface="Courier" pitchFamily="2" charset="0"/>
              </a:rPr>
            </a:br>
            <a:endParaRPr lang="en-US" dirty="0"/>
          </a:p>
          <a:p>
            <a:pPr marL="0" indent="0">
              <a:buNone/>
            </a:pPr>
            <a:r>
              <a:rPr lang="en-US" dirty="0"/>
              <a:t>.. and (!) tell client that CHAR[] is not meant to be BYTE[]</a:t>
            </a:r>
            <a:br>
              <a:rPr lang="en-US" dirty="0"/>
            </a:br>
            <a:r>
              <a:rPr lang="en-US" dirty="0"/>
              <a:t> but long STRING.</a:t>
            </a:r>
            <a:br>
              <a:rPr lang="en-US" dirty="0"/>
            </a:br>
            <a:br>
              <a:rPr lang="en-US" dirty="0"/>
            </a:br>
            <a:r>
              <a:rPr lang="en-US" dirty="0" err="1">
                <a:latin typeface="Courier" pitchFamily="2" charset="0"/>
              </a:rPr>
              <a:t>caget</a:t>
            </a:r>
            <a:r>
              <a:rPr lang="en-US" dirty="0">
                <a:latin typeface="Courier" pitchFamily="2" charset="0"/>
              </a:rPr>
              <a:t> -S </a:t>
            </a:r>
            <a:r>
              <a:rPr lang="en-US" dirty="0"/>
              <a:t>….,</a:t>
            </a:r>
            <a:br>
              <a:rPr lang="en-US" dirty="0"/>
            </a:br>
            <a:r>
              <a:rPr lang="en-US" dirty="0"/>
              <a:t>Format: String in operator interface tools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8AFFDF-629E-5342-AC37-F594855DF7FA}"/>
              </a:ext>
            </a:extLst>
          </p:cNvPr>
          <p:cNvSpPr txBox="1"/>
          <p:nvPr/>
        </p:nvSpPr>
        <p:spPr>
          <a:xfrm>
            <a:off x="3875313" y="6412864"/>
            <a:ext cx="812248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See 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/examples/11_long_strings/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strings.db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and display</a:t>
            </a:r>
          </a:p>
        </p:txBody>
      </p:sp>
      <p:pic>
        <p:nvPicPr>
          <p:cNvPr id="9" name="Picture 8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6CCC32EA-8625-4453-D81C-B075FC8B9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580" y="4502355"/>
            <a:ext cx="21082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6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1A91-871D-214F-867F-CA1CE0E5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Workaround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C1B6B-4749-C34E-926D-1390905E3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30086"/>
            <a:ext cx="11430000" cy="4471427"/>
          </a:xfrm>
        </p:spPr>
        <p:txBody>
          <a:bodyPr/>
          <a:lstStyle/>
          <a:p>
            <a:r>
              <a:rPr lang="en-US" dirty="0"/>
              <a:t>IOC turns any string for VAL, INP, DOL into long-string CHAR[] if PV name ends in ‘$’</a:t>
            </a:r>
          </a:p>
          <a:p>
            <a:r>
              <a:rPr lang="en-US" dirty="0"/>
              <a:t>Long-String input and output records “</a:t>
            </a:r>
            <a:r>
              <a:rPr lang="en-US" dirty="0" err="1"/>
              <a:t>lsi</a:t>
            </a:r>
            <a:r>
              <a:rPr lang="en-US" dirty="0"/>
              <a:t>” and “</a:t>
            </a:r>
            <a:r>
              <a:rPr lang="en-US" dirty="0" err="1"/>
              <a:t>lso</a:t>
            </a:r>
            <a:r>
              <a:rPr lang="en-US" dirty="0"/>
              <a:t>” default to VAL of type STRING, but VAL$ becomes CHAR[]</a:t>
            </a:r>
          </a:p>
          <a:p>
            <a:r>
              <a:rPr lang="en-US" dirty="0"/>
              <a:t>Clients still need to be told if CHAR[] is BYTE[] or long string!</a:t>
            </a:r>
          </a:p>
          <a:p>
            <a:endParaRPr lang="en-US" dirty="0"/>
          </a:p>
          <a:p>
            <a:pPr lvl="1"/>
            <a:r>
              <a:rPr lang="en-US" dirty="0" err="1"/>
              <a:t>caget</a:t>
            </a:r>
            <a:r>
              <a:rPr lang="en-US" dirty="0"/>
              <a:t>      </a:t>
            </a:r>
            <a:r>
              <a:rPr lang="en-US" dirty="0" err="1"/>
              <a:t>some_lsi_record</a:t>
            </a:r>
            <a:r>
              <a:rPr lang="en-US" dirty="0"/>
              <a:t>        	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DBR_STRING, only 40 chars</a:t>
            </a:r>
          </a:p>
          <a:p>
            <a:pPr lvl="1"/>
            <a:r>
              <a:rPr lang="en-US" dirty="0" err="1"/>
              <a:t>caget</a:t>
            </a:r>
            <a:r>
              <a:rPr lang="en-US" dirty="0"/>
              <a:t>      </a:t>
            </a:r>
            <a:r>
              <a:rPr lang="en-US" dirty="0" err="1"/>
              <a:t>some_lsi_record.VAL</a:t>
            </a:r>
            <a:r>
              <a:rPr lang="en-US" dirty="0"/>
              <a:t>$	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DBR_CHAR[], shown as numbers</a:t>
            </a:r>
          </a:p>
          <a:p>
            <a:pPr lvl="1"/>
            <a:r>
              <a:rPr lang="en-US" dirty="0" err="1"/>
              <a:t>caget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–S</a:t>
            </a:r>
            <a:r>
              <a:rPr lang="en-US" dirty="0"/>
              <a:t> </a:t>
            </a:r>
            <a:r>
              <a:rPr lang="en-US" dirty="0" err="1"/>
              <a:t>some_lsi_record.</a:t>
            </a:r>
            <a:r>
              <a:rPr lang="en-US" dirty="0" err="1">
                <a:solidFill>
                  <a:srgbClr val="00B050"/>
                </a:solidFill>
              </a:rPr>
              <a:t>VAL</a:t>
            </a:r>
            <a:r>
              <a:rPr lang="en-US" dirty="0">
                <a:solidFill>
                  <a:srgbClr val="00B050"/>
                </a:solidFill>
              </a:rPr>
              <a:t>$</a:t>
            </a:r>
            <a:r>
              <a:rPr lang="en-US" dirty="0"/>
              <a:t>	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Yay!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D4833-30CE-6722-5AB9-68853A840881}"/>
              </a:ext>
            </a:extLst>
          </p:cNvPr>
          <p:cNvSpPr txBox="1"/>
          <p:nvPr/>
        </p:nvSpPr>
        <p:spPr>
          <a:xfrm>
            <a:off x="3875313" y="6412864"/>
            <a:ext cx="812248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See 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/examples/11_long_strings/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strings.db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and display</a:t>
            </a:r>
          </a:p>
        </p:txBody>
      </p:sp>
    </p:spTree>
    <p:extLst>
      <p:ext uri="{BB962C8B-B14F-4D97-AF65-F5344CB8AC3E}">
        <p14:creationId xmlns:p14="http://schemas.microsoft.com/office/powerpoint/2010/main" val="62355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03FB1-F362-6546-B081-53627446A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JSON: “JavaScript Object Notation”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2D76E-545E-C34A-A560-A23E10124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44" y="1061544"/>
            <a:ext cx="11411712" cy="50870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Standard text syntax to represent structured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EPICS starts to use it to provide details for links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3F7CBB6-9F0E-E642-84E1-B92F73258B13}"/>
              </a:ext>
            </a:extLst>
          </p:cNvPr>
          <p:cNvSpPr txBox="1">
            <a:spLocks/>
          </p:cNvSpPr>
          <p:nvPr/>
        </p:nvSpPr>
        <p:spPr bwMode="auto">
          <a:xfrm>
            <a:off x="831504" y="1491243"/>
            <a:ext cx="4008162" cy="14399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number: 3.14,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text: "Hello!",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substructure: {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                numbers: [1, 2, 3, 4]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                }</a:t>
            </a:r>
            <a:br>
              <a:rPr lang="en-US" sz="1200" dirty="0">
                <a:latin typeface="Courier" pitchFamily="2" charset="0"/>
              </a:rPr>
            </a:br>
            <a:r>
              <a:rPr lang="en-US" sz="1200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83035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4A53-2423-8042-85FA-5250F4E2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Notation for INP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15C3A-4528-D247-96A3-CE390BB19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16000"/>
            <a:ext cx="11430000" cy="4978400"/>
          </a:xfrm>
        </p:spPr>
        <p:txBody>
          <a:bodyPr/>
          <a:lstStyle/>
          <a:p>
            <a:r>
              <a:rPr lang="en-US" dirty="0"/>
              <a:t>New support for JSON notation allows providing more detail</a:t>
            </a:r>
          </a:p>
          <a:p>
            <a:r>
              <a:rPr lang="en-US" dirty="0"/>
              <a:t>First practical use: {const:…}</a:t>
            </a:r>
            <a:br>
              <a:rPr lang="en-US" dirty="0"/>
            </a:br>
            <a:endParaRPr lang="en-US" dirty="0"/>
          </a:p>
          <a:p>
            <a:pPr marL="398463" lvl="1" indent="0">
              <a:buNone/>
            </a:pPr>
            <a:r>
              <a:rPr lang="en-US" sz="1600" dirty="0">
                <a:latin typeface="Courier" pitchFamily="2" charset="0"/>
              </a:rPr>
              <a:t>record(</a:t>
            </a:r>
            <a:r>
              <a:rPr lang="en-US" sz="1600" dirty="0" err="1">
                <a:latin typeface="Courier" pitchFamily="2" charset="0"/>
              </a:rPr>
              <a:t>lsi</a:t>
            </a:r>
            <a:r>
              <a:rPr lang="en-US" sz="1600" dirty="0">
                <a:latin typeface="Courier" pitchFamily="2" charset="0"/>
              </a:rPr>
              <a:t>, "</a:t>
            </a:r>
            <a:r>
              <a:rPr lang="en-US" sz="1600" dirty="0" err="1">
                <a:latin typeface="Courier" pitchFamily="2" charset="0"/>
              </a:rPr>
              <a:t>lsi_init</a:t>
            </a:r>
            <a:r>
              <a:rPr lang="en-US" sz="1600" dirty="0">
                <a:latin typeface="Courier" pitchFamily="2" charset="0"/>
              </a:rPr>
              <a:t>")</a:t>
            </a:r>
            <a:br>
              <a:rPr lang="en-US" sz="1600" dirty="0">
                <a:latin typeface="Courier" pitchFamily="2" charset="0"/>
              </a:rPr>
            </a:br>
            <a:r>
              <a:rPr lang="en-US" sz="1600" dirty="0">
                <a:latin typeface="Courier" pitchFamily="2" charset="0"/>
              </a:rPr>
              <a:t>{</a:t>
            </a:r>
            <a:br>
              <a:rPr lang="en-US" sz="1600" dirty="0">
                <a:latin typeface="Courier" pitchFamily="2" charset="0"/>
              </a:rPr>
            </a:br>
            <a:r>
              <a:rPr lang="en-US" sz="1600" dirty="0">
                <a:latin typeface="Courier" pitchFamily="2" charset="0"/>
              </a:rPr>
              <a:t>   field(SIZV, "500")</a:t>
            </a:r>
            <a:br>
              <a:rPr lang="en-US" sz="1600" dirty="0">
                <a:latin typeface="Courier" pitchFamily="2" charset="0"/>
              </a:rPr>
            </a:br>
            <a:r>
              <a:rPr lang="en-US" sz="1600" dirty="0">
                <a:latin typeface="Courier" pitchFamily="2" charset="0"/>
              </a:rPr>
              <a:t>   field(INP, {</a:t>
            </a:r>
            <a:r>
              <a:rPr lang="en-US" sz="1600" dirty="0" err="1">
                <a:latin typeface="Courier" pitchFamily="2" charset="0"/>
              </a:rPr>
              <a:t>const:"Hello</a:t>
            </a:r>
            <a:r>
              <a:rPr lang="en-US" sz="1600" dirty="0">
                <a:latin typeface="Courier" pitchFamily="2" charset="0"/>
              </a:rPr>
              <a:t>, this is a string and it can be really long!”})</a:t>
            </a:r>
            <a:br>
              <a:rPr lang="en-US" sz="1600" dirty="0">
                <a:latin typeface="Courier" pitchFamily="2" charset="0"/>
              </a:rPr>
            </a:br>
            <a:r>
              <a:rPr lang="en-US" sz="1600" dirty="0">
                <a:latin typeface="Courier" pitchFamily="2" charset="0"/>
              </a:rPr>
              <a:t>   field(PINI, "YES")</a:t>
            </a:r>
            <a:br>
              <a:rPr lang="en-US" sz="1600" dirty="0">
                <a:latin typeface="Courier" pitchFamily="2" charset="0"/>
              </a:rPr>
            </a:br>
            <a:r>
              <a:rPr lang="en-US" sz="1600" dirty="0">
                <a:latin typeface="Courier" pitchFamily="2" charset="0"/>
              </a:rPr>
              <a:t>}</a:t>
            </a:r>
            <a:br>
              <a:rPr lang="en-US" sz="1600" dirty="0">
                <a:latin typeface="Courier" pitchFamily="2" charset="0"/>
              </a:rPr>
            </a:br>
            <a:br>
              <a:rPr lang="en-US" sz="1600" dirty="0">
                <a:latin typeface="Courier" pitchFamily="2" charset="0"/>
              </a:rPr>
            </a:br>
            <a:r>
              <a:rPr lang="en-US" sz="1600" dirty="0">
                <a:latin typeface="Courier" pitchFamily="2" charset="0"/>
              </a:rPr>
              <a:t>record(waveform, "array")</a:t>
            </a:r>
            <a:br>
              <a:rPr lang="en-US" sz="1600" dirty="0">
                <a:latin typeface="Courier" pitchFamily="2" charset="0"/>
              </a:rPr>
            </a:br>
            <a:r>
              <a:rPr lang="en-US" sz="1600" dirty="0">
                <a:latin typeface="Courier" pitchFamily="2" charset="0"/>
              </a:rPr>
              <a:t>{</a:t>
            </a:r>
            <a:br>
              <a:rPr lang="en-US" sz="1600" dirty="0">
                <a:latin typeface="Courier" pitchFamily="2" charset="0"/>
              </a:rPr>
            </a:br>
            <a:r>
              <a:rPr lang="en-US" sz="1600" dirty="0">
                <a:latin typeface="Courier" pitchFamily="2" charset="0"/>
              </a:rPr>
              <a:t>   field(FTVL, "CHAR")</a:t>
            </a:r>
            <a:br>
              <a:rPr lang="en-US" sz="1600" dirty="0">
                <a:latin typeface="Courier" pitchFamily="2" charset="0"/>
              </a:rPr>
            </a:br>
            <a:r>
              <a:rPr lang="en-US" sz="1600" dirty="0">
                <a:latin typeface="Courier" pitchFamily="2" charset="0"/>
              </a:rPr>
              <a:t>   field(NELM, "200")</a:t>
            </a:r>
            <a:br>
              <a:rPr lang="en-US" sz="1600" dirty="0">
                <a:latin typeface="Courier" pitchFamily="2" charset="0"/>
              </a:rPr>
            </a:br>
            <a:r>
              <a:rPr lang="en-US" sz="1600" dirty="0">
                <a:latin typeface="Courier" pitchFamily="2" charset="0"/>
              </a:rPr>
              <a:t>   field(INP, {const:[65, 66, 67, 68, 69]})</a:t>
            </a:r>
            <a:br>
              <a:rPr lang="en-US" sz="1600" dirty="0">
                <a:latin typeface="Courier" pitchFamily="2" charset="0"/>
              </a:rPr>
            </a:br>
            <a:r>
              <a:rPr lang="en-US" sz="1600" dirty="0">
                <a:latin typeface="Courier" pitchFamily="2" charset="0"/>
              </a:rPr>
              <a:t>   field(PINI, "YES")</a:t>
            </a:r>
            <a:br>
              <a:rPr lang="en-US" sz="1600" dirty="0">
                <a:latin typeface="Courier" pitchFamily="2" charset="0"/>
              </a:rPr>
            </a:br>
            <a:r>
              <a:rPr lang="en-US" sz="1600" dirty="0">
                <a:latin typeface="Courier" pitchFamily="2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D24BE-32B1-FE35-3158-7ABBCF7F8D0A}"/>
              </a:ext>
            </a:extLst>
          </p:cNvPr>
          <p:cNvSpPr txBox="1"/>
          <p:nvPr/>
        </p:nvSpPr>
        <p:spPr>
          <a:xfrm>
            <a:off x="3875313" y="6412864"/>
            <a:ext cx="812248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See 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/examples/11_long_strings/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strings.db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and display</a:t>
            </a:r>
          </a:p>
        </p:txBody>
      </p:sp>
    </p:spTree>
    <p:extLst>
      <p:ext uri="{BB962C8B-B14F-4D97-AF65-F5344CB8AC3E}">
        <p14:creationId xmlns:p14="http://schemas.microsoft.com/office/powerpoint/2010/main" val="319820039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ABC137-F478-48AF-94F1-527234D6D2C9}">
  <ds:schemaRefs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1369</Words>
  <Application>Microsoft Office PowerPoint</Application>
  <PresentationFormat>Widescreen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Century Gothic</vt:lpstr>
      <vt:lpstr>Courier</vt:lpstr>
      <vt:lpstr>Wingdings</vt:lpstr>
      <vt:lpstr>ORNL</vt:lpstr>
      <vt:lpstr>EPICS Database Updates</vt:lpstr>
      <vt:lpstr>Comparably New Database Features</vt:lpstr>
      <vt:lpstr>‘Patch’ Database</vt:lpstr>
      <vt:lpstr>‘Patch’ Database …</vt:lpstr>
      <vt:lpstr>Long Strings</vt:lpstr>
      <vt:lpstr>Old Workaround</vt:lpstr>
      <vt:lpstr>New Workaround</vt:lpstr>
      <vt:lpstr>JSON: “JavaScript Object Notation”</vt:lpstr>
      <vt:lpstr>JSON Notation for INP links</vt:lpstr>
      <vt:lpstr>JSON Notation for Subscription Filters</vt:lpstr>
      <vt:lpstr>JSON Notation for Network links</vt:lpstr>
      <vt:lpstr>More likely to come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2026-06-17T14:57:13Z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